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紀彦" initials="紀彦" lastIdx="3" clrIdx="0">
    <p:extLst>
      <p:ext uri="{19B8F6BF-5375-455C-9EA6-DF929625EA0E}">
        <p15:presenceInfo xmlns:p15="http://schemas.microsoft.com/office/powerpoint/2012/main" userId="S::shiyanor@hama-med.ac.jp::acc3627e-71cd-46c1-968e-ea031f3286e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4"/>
  </p:normalViewPr>
  <p:slideViewPr>
    <p:cSldViewPr>
      <p:cViewPr>
        <p:scale>
          <a:sx n="80" d="100"/>
          <a:sy n="80" d="100"/>
        </p:scale>
        <p:origin x="1272" y="4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39018-0102-4C81-AC32-B02D4D064D29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A3C7E-F93D-4EA6-952F-57681DD26C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252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A3C7E-F93D-4EA6-952F-57681DD26CF2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970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7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6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2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9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5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82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98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15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31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63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63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6387" y="396706"/>
            <a:ext cx="1671638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1478" y="396706"/>
            <a:ext cx="4900613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82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93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2769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90"/>
            <a:ext cx="5829300" cy="2166937"/>
          </a:xfrm>
        </p:spPr>
        <p:txBody>
          <a:bodyPr anchor="b"/>
          <a:lstStyle>
            <a:lvl1pPr marL="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1pPr>
            <a:lvl2pPr marL="316493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2pPr>
            <a:lvl3pPr marL="63298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3pPr>
            <a:lvl4pPr marL="949479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4pPr>
            <a:lvl5pPr marL="1265972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5pPr>
            <a:lvl6pPr marL="1582466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6pPr>
            <a:lvl7pPr marL="1898958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7pPr>
            <a:lvl8pPr marL="2215451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8pPr>
            <a:lvl9pPr marL="2531944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9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1478" y="2311402"/>
            <a:ext cx="3286125" cy="6537502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1903" y="2311402"/>
            <a:ext cx="3286125" cy="6537502"/>
          </a:xfrm>
        </p:spPr>
        <p:txBody>
          <a:bodyPr/>
          <a:lstStyle>
            <a:lvl1pPr>
              <a:defRPr sz="1938"/>
            </a:lvl1pPr>
            <a:lvl2pPr>
              <a:defRPr sz="1662"/>
            </a:lvl2pPr>
            <a:lvl3pPr>
              <a:defRPr sz="1385"/>
            </a:lvl3pPr>
            <a:lvl4pPr>
              <a:defRPr sz="1246"/>
            </a:lvl4pPr>
            <a:lvl5pPr>
              <a:defRPr sz="1246"/>
            </a:lvl5pPr>
            <a:lvl6pPr>
              <a:defRPr sz="1246"/>
            </a:lvl6pPr>
            <a:lvl7pPr>
              <a:defRPr sz="1246"/>
            </a:lvl7pPr>
            <a:lvl8pPr>
              <a:defRPr sz="1246"/>
            </a:lvl8pPr>
            <a:lvl9pPr>
              <a:defRPr sz="12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493" indent="0">
              <a:buNone/>
              <a:defRPr sz="1385" b="1"/>
            </a:lvl2pPr>
            <a:lvl3pPr marL="632987" indent="0">
              <a:buNone/>
              <a:defRPr sz="1246" b="1"/>
            </a:lvl3pPr>
            <a:lvl4pPr marL="949479" indent="0">
              <a:buNone/>
              <a:defRPr sz="1108" b="1"/>
            </a:lvl4pPr>
            <a:lvl5pPr marL="1265972" indent="0">
              <a:buNone/>
              <a:defRPr sz="1108" b="1"/>
            </a:lvl5pPr>
            <a:lvl6pPr marL="1582466" indent="0">
              <a:buNone/>
              <a:defRPr sz="1108" b="1"/>
            </a:lvl6pPr>
            <a:lvl7pPr marL="1898958" indent="0">
              <a:buNone/>
              <a:defRPr sz="1108" b="1"/>
            </a:lvl7pPr>
            <a:lvl8pPr marL="2215451" indent="0">
              <a:buNone/>
              <a:defRPr sz="1108" b="1"/>
            </a:lvl8pPr>
            <a:lvl9pPr marL="2531944" indent="0">
              <a:buNone/>
              <a:defRPr sz="110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493" indent="0">
              <a:buNone/>
              <a:defRPr sz="1385" b="1"/>
            </a:lvl2pPr>
            <a:lvl3pPr marL="632987" indent="0">
              <a:buNone/>
              <a:defRPr sz="1246" b="1"/>
            </a:lvl3pPr>
            <a:lvl4pPr marL="949479" indent="0">
              <a:buNone/>
              <a:defRPr sz="1108" b="1"/>
            </a:lvl4pPr>
            <a:lvl5pPr marL="1265972" indent="0">
              <a:buNone/>
              <a:defRPr sz="1108" b="1"/>
            </a:lvl5pPr>
            <a:lvl6pPr marL="1582466" indent="0">
              <a:buNone/>
              <a:defRPr sz="1108" b="1"/>
            </a:lvl6pPr>
            <a:lvl7pPr marL="1898958" indent="0">
              <a:buNone/>
              <a:defRPr sz="1108" b="1"/>
            </a:lvl7pPr>
            <a:lvl8pPr marL="2215451" indent="0">
              <a:buNone/>
              <a:defRPr sz="1108" b="1"/>
            </a:lvl8pPr>
            <a:lvl9pPr marL="2531944" indent="0">
              <a:buNone/>
              <a:defRPr sz="110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430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4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22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12"/>
            <a:ext cx="3833812" cy="8454497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969"/>
            </a:lvl1pPr>
            <a:lvl2pPr marL="316493" indent="0">
              <a:buNone/>
              <a:defRPr sz="831"/>
            </a:lvl2pPr>
            <a:lvl3pPr marL="632987" indent="0">
              <a:buNone/>
              <a:defRPr sz="692"/>
            </a:lvl3pPr>
            <a:lvl4pPr marL="949479" indent="0">
              <a:buNone/>
              <a:defRPr sz="623"/>
            </a:lvl4pPr>
            <a:lvl5pPr marL="1265972" indent="0">
              <a:buNone/>
              <a:defRPr sz="623"/>
            </a:lvl5pPr>
            <a:lvl6pPr marL="1582466" indent="0">
              <a:buNone/>
              <a:defRPr sz="623"/>
            </a:lvl6pPr>
            <a:lvl7pPr marL="1898958" indent="0">
              <a:buNone/>
              <a:defRPr sz="623"/>
            </a:lvl7pPr>
            <a:lvl8pPr marL="2215451" indent="0">
              <a:buNone/>
              <a:defRPr sz="623"/>
            </a:lvl8pPr>
            <a:lvl9pPr marL="2531944" indent="0">
              <a:buNone/>
              <a:defRPr sz="6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342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215"/>
            </a:lvl1pPr>
            <a:lvl2pPr marL="316493" indent="0">
              <a:buNone/>
              <a:defRPr sz="1938"/>
            </a:lvl2pPr>
            <a:lvl3pPr marL="632987" indent="0">
              <a:buNone/>
              <a:defRPr sz="1662"/>
            </a:lvl3pPr>
            <a:lvl4pPr marL="949479" indent="0">
              <a:buNone/>
              <a:defRPr sz="1385"/>
            </a:lvl4pPr>
            <a:lvl5pPr marL="1265972" indent="0">
              <a:buNone/>
              <a:defRPr sz="1385"/>
            </a:lvl5pPr>
            <a:lvl6pPr marL="1582466" indent="0">
              <a:buNone/>
              <a:defRPr sz="1385"/>
            </a:lvl6pPr>
            <a:lvl7pPr marL="1898958" indent="0">
              <a:buNone/>
              <a:defRPr sz="1385"/>
            </a:lvl7pPr>
            <a:lvl8pPr marL="2215451" indent="0">
              <a:buNone/>
              <a:defRPr sz="1385"/>
            </a:lvl8pPr>
            <a:lvl9pPr marL="2531944" indent="0">
              <a:buNone/>
              <a:defRPr sz="138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969"/>
            </a:lvl1pPr>
            <a:lvl2pPr marL="316493" indent="0">
              <a:buNone/>
              <a:defRPr sz="831"/>
            </a:lvl2pPr>
            <a:lvl3pPr marL="632987" indent="0">
              <a:buNone/>
              <a:defRPr sz="692"/>
            </a:lvl3pPr>
            <a:lvl4pPr marL="949479" indent="0">
              <a:buNone/>
              <a:defRPr sz="623"/>
            </a:lvl4pPr>
            <a:lvl5pPr marL="1265972" indent="0">
              <a:buNone/>
              <a:defRPr sz="623"/>
            </a:lvl5pPr>
            <a:lvl6pPr marL="1582466" indent="0">
              <a:buNone/>
              <a:defRPr sz="623"/>
            </a:lvl6pPr>
            <a:lvl7pPr marL="1898958" indent="0">
              <a:buNone/>
              <a:defRPr sz="623"/>
            </a:lvl7pPr>
            <a:lvl8pPr marL="2215451" indent="0">
              <a:buNone/>
              <a:defRPr sz="623"/>
            </a:lvl8pPr>
            <a:lvl9pPr marL="2531944" indent="0">
              <a:buNone/>
              <a:defRPr sz="62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3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401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5AAEA-B568-4DE5-B05E-0268282022ED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401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401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92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32987" rtl="0" eaLnBrk="1" latinLnBrk="0" hangingPunct="1">
        <a:spcBef>
          <a:spcPct val="0"/>
        </a:spcBef>
        <a:buNone/>
        <a:defRPr kumimoji="1"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70" indent="-237370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01" indent="-197807" algn="l" defTabSz="63298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33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724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218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712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205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699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191" indent="-158247" algn="l" defTabSz="63298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493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2987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479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5972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466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8958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451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1944" algn="l" defTabSz="632987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247E2F2E-7720-98B9-2644-9D12FA5BE4D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5593" y="200472"/>
            <a:ext cx="6446814" cy="9505056"/>
          </a:xfrm>
          <a:prstGeom prst="roundRect">
            <a:avLst>
              <a:gd name="adj" fmla="val 1538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5592" y="901388"/>
            <a:ext cx="64468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400" b="1" i="1" dirty="0">
                <a:solidFill>
                  <a:srgbClr val="000000"/>
                </a:solidFill>
                <a:latin typeface="Book Antiqua" panose="02040602050305030304" pitchFamily="18" charset="0"/>
                <a:ea typeface="Trajan Pro" charset="0"/>
                <a:cs typeface="Trajan Pro" charset="0"/>
              </a:rPr>
              <a:t>Off-the-Job Training</a:t>
            </a:r>
            <a:r>
              <a:rPr lang="ja-JP" altLang="en-US" sz="24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Trajan Pro" charset="0"/>
              </a:rPr>
              <a:t>証明書</a:t>
            </a:r>
            <a:endParaRPr lang="en-US" altLang="ja-JP" sz="2400" b="1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Trajan Pro" charset="0"/>
            </a:endParaRPr>
          </a:p>
        </p:txBody>
      </p:sp>
      <p:sp>
        <p:nvSpPr>
          <p:cNvPr id="9" name="正方形/長方形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345" y="8697416"/>
            <a:ext cx="6239303" cy="469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>
              <a:lnSpc>
                <a:spcPct val="150000"/>
              </a:lnSpc>
            </a:pPr>
            <a:r>
              <a:rPr kumimoji="1" lang="ja-JP" altLang="en-US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修練指導者</a:t>
            </a:r>
            <a:r>
              <a:rPr kumimoji="1" lang="en-US" altLang="ja-JP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&lt;</a:t>
            </a:r>
            <a:r>
              <a:rPr kumimoji="1" lang="ja-JP" altLang="en-US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署名</a:t>
            </a:r>
            <a:r>
              <a:rPr kumimoji="1" lang="en-US" altLang="ja-JP" sz="10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&gt;</a:t>
            </a:r>
            <a:r>
              <a:rPr kumimoji="1" lang="ja-JP" altLang="en-US" sz="11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kumimoji="1" lang="ja-JP" altLang="en-US" sz="11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　　　　　　　　　　　　　　　　　　　　　　　　　　　　</a:t>
            </a:r>
            <a:r>
              <a:rPr lang="en-US" altLang="ja-JP" sz="100" i="1" u="sng" dirty="0">
                <a:solidFill>
                  <a:schemeClr val="bg1"/>
                </a:solidFill>
                <a:latin typeface="Century"/>
                <a:cs typeface="Century"/>
              </a:rPr>
              <a:t>.</a:t>
            </a:r>
          </a:p>
          <a:p>
            <a:pPr marL="17018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修練指導者の署名をコピーして別日程の証明書に使い回す行為は認められません</a:t>
            </a:r>
            <a:endParaRPr kumimoji="1" lang="en-US" altLang="ja-JP" sz="800" b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</p:txBody>
      </p:sp>
      <p:sp>
        <p:nvSpPr>
          <p:cNvPr id="13" name="officeArt object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9665" y="405418"/>
            <a:ext cx="5178669" cy="299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35169" tIns="35169" rIns="35169" bIns="35169" numCol="1" anchor="t">
            <a:noAutofit/>
          </a:bodyPr>
          <a:lstStyle/>
          <a:p>
            <a:pPr algn="ctr"/>
            <a:r>
              <a:rPr lang="ja-JP" altLang="en-US" sz="1315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Trajan Pro" charset="0"/>
              </a:rPr>
              <a:t>　主催団体名／企画名</a:t>
            </a:r>
            <a:endParaRPr lang="en-US" sz="1315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Trajan Pro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665BE87-635A-79CF-1FEE-E9286A6E77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1000" y="2908723"/>
            <a:ext cx="6156000" cy="5356645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72000" bIns="3600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6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方法　</a:t>
            </a:r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実施したものに✓マークを入れること</a:t>
            </a:r>
            <a:endParaRPr lang="en-US" altLang="ja-JP" sz="16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9875" lvl="1">
              <a:spcBef>
                <a:spcPts val="300"/>
              </a:spcBef>
              <a:buSzPct val="85000"/>
            </a:pPr>
            <a:r>
              <a:rPr lang="en-US" altLang="ja-JP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□</a:t>
            </a:r>
            <a:r>
              <a:rPr lang="ja-JP" altLang="en-US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カダバー</a:t>
            </a:r>
            <a:endParaRPr lang="en-US" altLang="ja-JP" sz="12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9875" lvl="1">
              <a:spcBef>
                <a:spcPts val="300"/>
              </a:spcBef>
              <a:buSzPct val="85000"/>
            </a:pPr>
            <a:r>
              <a:rPr lang="en-US" altLang="ja-JP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□</a:t>
            </a:r>
            <a:r>
              <a:rPr lang="ja-JP" altLang="en-US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摘出・ </a:t>
            </a:r>
            <a:r>
              <a:rPr lang="en-US" altLang="ja-JP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3D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プリント臓器：</a:t>
            </a:r>
            <a:r>
              <a:rPr lang="ja-JP" altLang="en-US" sz="105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ブタ心、その他</a:t>
            </a:r>
            <a:endParaRPr lang="en-US" altLang="ja-JP" sz="1200" dirty="0">
              <a:solidFill>
                <a:srgbClr val="FF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9875" lvl="1">
              <a:spcBef>
                <a:spcPts val="300"/>
              </a:spcBef>
              <a:buSzPct val="85000"/>
            </a:pPr>
            <a:r>
              <a:rPr lang="en-US" altLang="ja-JP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□</a:t>
            </a:r>
            <a:r>
              <a:rPr lang="ja-JP" altLang="en-US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シミュレーター：</a:t>
            </a:r>
            <a:r>
              <a:rPr lang="ja-JP" altLang="en-US" sz="105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名称</a:t>
            </a:r>
            <a:endParaRPr lang="en-US" altLang="ja-JP" sz="1050" dirty="0">
              <a:solidFill>
                <a:srgbClr val="FF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ja-JP" altLang="en-US" sz="16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構成</a:t>
            </a:r>
            <a:r>
              <a:rPr lang="en-US" altLang="ja-JP" sz="16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3</a:t>
            </a:r>
            <a:r>
              <a:rPr lang="ja-JP" altLang="en-US" sz="16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学会の関与</a:t>
            </a:r>
            <a:r>
              <a:rPr lang="ja-JP" altLang="en-US" sz="14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　</a:t>
            </a:r>
            <a:r>
              <a:rPr lang="en-US" altLang="ja-JP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□</a:t>
            </a:r>
            <a:r>
              <a:rPr lang="en-US" altLang="ja-JP" sz="11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lang="en-US" altLang="ja-JP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JATS</a:t>
            </a:r>
            <a:r>
              <a:rPr lang="ja-JP" altLang="en-US" sz="11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lang="en-US" altLang="ja-JP" sz="11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lang="ja-JP" altLang="en-US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□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lang="en-US" altLang="ja-JP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JSCVS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lang="en-US" altLang="ja-JP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□</a:t>
            </a:r>
            <a:r>
              <a:rPr lang="en-US" altLang="ja-JP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JSVS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lang="en-US" altLang="ja-JP" sz="1200" b="1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□</a:t>
            </a:r>
            <a:r>
              <a:rPr lang="en-US" altLang="ja-JP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なし</a:t>
            </a:r>
            <a:r>
              <a:rPr lang="en-US" altLang="ja-JP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(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カダバー</a:t>
            </a:r>
            <a:r>
              <a:rPr lang="en-US" altLang="ja-JP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)</a:t>
            </a:r>
          </a:p>
          <a:p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152650" lvl="3"/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学会企画名</a:t>
            </a:r>
            <a:endParaRPr lang="en-US" altLang="ja-JP" sz="1200" dirty="0">
              <a:solidFill>
                <a:srgbClr val="FF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85750" indent="-28575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ja-JP" altLang="en-US" sz="16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座学内容　</a:t>
            </a:r>
            <a:r>
              <a:rPr lang="ja-JP" altLang="en-US" sz="9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実技に関連した内容であること、トレーニング経験時間としては計上しないこと</a:t>
            </a:r>
            <a:endParaRPr lang="en-US" altLang="ja-JP" sz="14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628650" lvl="1" indent="-271463">
              <a:lnSpc>
                <a:spcPct val="150000"/>
              </a:lnSpc>
              <a:buSzPct val="85000"/>
              <a:buFont typeface="Wingdings" panose="05000000000000000000" pitchFamily="2" charset="2"/>
              <a:buChar char="n"/>
            </a:pPr>
            <a:r>
              <a:rPr lang="ja-JP" altLang="en-US" sz="1200" u="sng" dirty="0">
                <a:solidFill>
                  <a:schemeClr val="tx1"/>
                </a:solidFill>
                <a:ea typeface="AGENDA人名P正楷書体L1" panose="03000600000000000000" pitchFamily="66" charset="-128"/>
              </a:rPr>
              <a:t> </a:t>
            </a:r>
            <a:endParaRPr lang="en-US" altLang="ja-JP" sz="1200" u="sng" dirty="0">
              <a:solidFill>
                <a:srgbClr val="FF0000"/>
              </a:solidFill>
              <a:ea typeface="AGENDA人名P正楷書体L1" panose="03000600000000000000" pitchFamily="66" charset="-128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6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実技内容　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時間は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30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分（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0.5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=0.5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単位）を最小とすること</a:t>
            </a:r>
            <a:endParaRPr lang="en-US" altLang="ja-JP" sz="16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628650" lvl="1" indent="-271463">
              <a:lnSpc>
                <a:spcPct val="150000"/>
              </a:lnSpc>
              <a:buSzPct val="85000"/>
              <a:buFont typeface="Wingdings" panose="05000000000000000000" pitchFamily="2" charset="2"/>
              <a:buChar char="n"/>
            </a:pPr>
            <a:r>
              <a:rPr lang="en-US" altLang="ja-JP" sz="1200" u="sng" dirty="0">
                <a:solidFill>
                  <a:schemeClr val="tx1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endParaRPr lang="en-US" altLang="ja-JP" sz="1200" dirty="0">
              <a:solidFill>
                <a:schemeClr val="tx1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628650" lvl="1" indent="-271463">
              <a:lnSpc>
                <a:spcPct val="150000"/>
              </a:lnSpc>
              <a:buSzPct val="85000"/>
              <a:buFont typeface="Wingdings" panose="05000000000000000000" pitchFamily="2" charset="2"/>
              <a:buChar char="n"/>
            </a:pPr>
            <a:r>
              <a:rPr lang="en-US" altLang="ja-JP" sz="1200" u="sng" dirty="0">
                <a:solidFill>
                  <a:schemeClr val="tx1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           </a:t>
            </a:r>
            <a:r>
              <a:rPr lang="en-US" altLang="ja-JP" sz="1200" dirty="0">
                <a:solidFill>
                  <a:schemeClr val="tx1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endParaRPr lang="en-US" altLang="ja-JP" sz="1100" dirty="0">
              <a:solidFill>
                <a:schemeClr val="tx1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628650" lvl="1" indent="-271463">
              <a:lnSpc>
                <a:spcPct val="150000"/>
              </a:lnSpc>
              <a:buSzPct val="85000"/>
              <a:buFont typeface="Wingdings" panose="05000000000000000000" pitchFamily="2" charset="2"/>
              <a:buChar char="n"/>
            </a:pPr>
            <a:r>
              <a:rPr lang="en-US" altLang="ja-JP" sz="1200" u="sng" dirty="0">
                <a:solidFill>
                  <a:schemeClr val="tx1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endParaRPr lang="en-US" altLang="ja-JP" sz="1200" dirty="0">
              <a:solidFill>
                <a:schemeClr val="tx1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628650" lvl="1" indent="-271463">
              <a:lnSpc>
                <a:spcPct val="150000"/>
              </a:lnSpc>
              <a:buSzPct val="85000"/>
              <a:buFont typeface="Wingdings" panose="05000000000000000000" pitchFamily="2" charset="2"/>
              <a:buChar char="n"/>
            </a:pPr>
            <a:r>
              <a:rPr lang="en-US" altLang="ja-JP" sz="1200" u="sng" dirty="0">
                <a:solidFill>
                  <a:schemeClr val="tx1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     </a:t>
            </a:r>
            <a:r>
              <a:rPr lang="en-US" altLang="ja-JP" sz="1200" dirty="0">
                <a:solidFill>
                  <a:schemeClr val="tx1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</a:p>
          <a:p>
            <a:endParaRPr lang="en-US" altLang="ja-JP" sz="9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6700" lvl="1" indent="-95250">
              <a:buSzPct val="80000"/>
              <a:buFont typeface="Arial" panose="020B0604020202020204" pitchFamily="34" charset="0"/>
              <a:buChar char="•"/>
            </a:pPr>
            <a:endParaRPr lang="en-US" altLang="ja-JP" sz="8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6700" lvl="1" indent="-95250">
              <a:buSzPct val="80000"/>
              <a:buFont typeface="Arial" panose="020B0604020202020204" pitchFamily="34" charset="0"/>
              <a:buChar char="•"/>
            </a:pPr>
            <a:endParaRPr lang="en-US" altLang="ja-JP" sz="8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6700" lvl="1" indent="-95250">
              <a:buSzPct val="80000"/>
              <a:buFont typeface="Arial" panose="020B0604020202020204" pitchFamily="34" charset="0"/>
              <a:buChar char="•"/>
            </a:pPr>
            <a:endParaRPr lang="en-US" altLang="ja-JP" sz="8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6700" lvl="1" indent="-95250">
              <a:buSzPct val="80000"/>
              <a:buFont typeface="Arial" panose="020B0604020202020204" pitchFamily="34" charset="0"/>
              <a:buChar char="•"/>
            </a:pPr>
            <a:r>
              <a:rPr lang="ja-JP" altLang="en-US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実時間で</a:t>
            </a:r>
            <a:r>
              <a:rPr lang="en-US" altLang="ja-JP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0.5</a:t>
            </a:r>
            <a:r>
              <a:rPr lang="ja-JP" altLang="en-US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時間に満たない時間数は切り捨てて記載のうえ、切り捨て後の時間数（</a:t>
            </a:r>
            <a:r>
              <a:rPr lang="en-US" altLang="ja-JP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0.5</a:t>
            </a:r>
            <a:r>
              <a:rPr lang="ja-JP" altLang="en-US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時間の倍数）に係数をかけること、　　また</a:t>
            </a:r>
            <a:r>
              <a:rPr lang="en-US" altLang="ja-JP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0.5</a:t>
            </a:r>
            <a:r>
              <a:rPr lang="ja-JP" altLang="en-US" sz="8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単位未満は切り捨てること</a:t>
            </a:r>
            <a:endParaRPr lang="en-US" altLang="ja-JP" sz="800" dirty="0">
              <a:solidFill>
                <a:srgbClr val="000000"/>
              </a:solidFill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  <a:p>
            <a:pPr marL="266700" lvl="1" indent="-95250">
              <a:buSzPct val="80000"/>
              <a:buFont typeface="Arial" panose="020B0604020202020204" pitchFamily="34" charset="0"/>
              <a:buChar char="•"/>
            </a:pPr>
            <a:r>
              <a:rPr lang="ja-JP" altLang="en-US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実技に関する座学を必須とし、カダバーを用いた場合はｘ</a:t>
            </a:r>
            <a:r>
              <a:rPr lang="en-US" altLang="ja-JP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2</a:t>
            </a:r>
            <a:r>
              <a:rPr lang="ja-JP" altLang="en-US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の係数を適用できる</a:t>
            </a:r>
            <a:endParaRPr lang="en-US" altLang="ja-JP" sz="800" dirty="0">
              <a:solidFill>
                <a:srgbClr val="000000"/>
              </a:solidFill>
              <a:ea typeface="AGENDA人名P正楷書体L1" panose="03000600000000000000" pitchFamily="66" charset="-128"/>
            </a:endParaRPr>
          </a:p>
          <a:p>
            <a:pPr marL="266700" lvl="1" indent="-95250">
              <a:buSzPct val="80000"/>
              <a:buFont typeface="Arial" panose="020B0604020202020204" pitchFamily="34" charset="0"/>
              <a:buChar char="•"/>
            </a:pPr>
            <a:r>
              <a:rPr lang="ja-JP" altLang="en-US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実技に関する座学を必須とし、摘出・</a:t>
            </a:r>
            <a:r>
              <a:rPr lang="en-US" altLang="ja-JP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3D</a:t>
            </a:r>
            <a:r>
              <a:rPr lang="ja-JP" altLang="en-US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プリント臓器やシミュレーターを用いた場合で、かつ関係</a:t>
            </a:r>
            <a:r>
              <a:rPr lang="en-US" altLang="ja-JP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3</a:t>
            </a:r>
            <a:r>
              <a:rPr lang="ja-JP" altLang="en-US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学会が公式に関与し　　た企画の場合にはｘ</a:t>
            </a:r>
            <a:r>
              <a:rPr lang="en-US" altLang="ja-JP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2</a:t>
            </a:r>
            <a:r>
              <a:rPr lang="ja-JP" altLang="en-US" sz="800" dirty="0">
                <a:solidFill>
                  <a:srgbClr val="000000"/>
                </a:solidFill>
                <a:ea typeface="AGENDA人名P正楷書体L1" panose="03000600000000000000" pitchFamily="66" charset="-128"/>
              </a:rPr>
              <a:t>の係数を適用できる</a:t>
            </a:r>
            <a:endParaRPr lang="en-US" altLang="ja-JP" sz="800" dirty="0">
              <a:solidFill>
                <a:srgbClr val="000000"/>
              </a:solidFill>
              <a:ea typeface="AGENDA人名P正楷書体L1" panose="03000600000000000000" pitchFamily="66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68039B8-E92B-EC6A-0D88-5D5D2D1836C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16832" y="272480"/>
            <a:ext cx="504056" cy="46255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</a:rPr>
              <a:t>団体ロゴ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5FC3748-D06D-A054-4513-E48E5A8219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0996" y="7185248"/>
            <a:ext cx="5796000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txBody>
          <a:bodyPr wrap="square" lIns="36000" tIns="0" rIns="36000" bIns="0" rtlCol="0" anchor="ctr" anchorCtr="0">
            <a:spAutoFit/>
          </a:bodyPr>
          <a:lstStyle/>
          <a:p>
            <a:pPr marR="0" lvl="0" algn="ctr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実技時間　計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kumimoji="1" lang="ja-JP" altLang="en-US" sz="1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 　</a:t>
            </a:r>
            <a:r>
              <a:rPr kumimoji="1" lang="ja-JP" altLang="en-US" sz="1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時間 </a:t>
            </a:r>
            <a:r>
              <a:rPr lang="ja-JP" altLang="en-US" sz="120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×2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 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=  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</a:t>
            </a:r>
            <a:r>
              <a:rPr kumimoji="1" lang="ja-JP" alt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 　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単位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GENDA人名P正楷書体L1" panose="03000600000000000000" pitchFamily="66" charset="-128"/>
              <a:ea typeface="AGENDA人名P正楷書体L1" panose="03000600000000000000" pitchFamily="66" charset="-128"/>
              <a:cs typeface="Century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170670F-66F6-363A-E160-85AEF0B0B7C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5589" y="1324155"/>
            <a:ext cx="6446814" cy="319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下記のものが</a:t>
            </a:r>
            <a:r>
              <a: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《</a:t>
            </a:r>
            <a:r>
              <a:rPr lang="ja-JP" altLang="en-US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係数</a:t>
            </a:r>
            <a:r>
              <a: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×2》</a:t>
            </a:r>
            <a:r>
              <a:rPr lang="ja-JP" altLang="en-US" sz="11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に該当するトレーニングを修了したことを証明する</a:t>
            </a:r>
            <a:endParaRPr lang="en-US" altLang="ja-JP" sz="1100" dirty="0">
              <a:solidFill>
                <a:srgbClr val="000000"/>
              </a:solidFill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48B9DDF-DAC3-4B2D-B324-A23F49D2B3D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85503" y="1642821"/>
            <a:ext cx="737831" cy="573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氏名　　　　　　　　　　　　　　　　　　　　　　　　</a:t>
            </a:r>
            <a:r>
              <a:rPr lang="en-US" altLang="ja-JP" sz="20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 </a:t>
            </a:r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　　</a:t>
            </a:r>
            <a:endParaRPr lang="en-US" altLang="ja-JP" sz="100" u="sng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  <a:p>
            <a:pPr algn="ctr">
              <a:lnSpc>
                <a:spcPct val="150000"/>
              </a:lnSpc>
            </a:pP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C8526D7F-15DE-06A1-2181-EEE236F04518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501440" y="2048443"/>
            <a:ext cx="2376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938D61DB-B778-48EF-B740-25C7E7AE825D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933228" y="2432720"/>
            <a:ext cx="36724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B2CFF85-4815-FA7D-3325-E8EB376257E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89571" y="3573652"/>
            <a:ext cx="23782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（　　　　　　　　　　　　　　　　　　　　　　　）</a:t>
            </a:r>
            <a:endParaRPr kumimoji="1" lang="ja-JP" altLang="en-US" sz="1050" dirty="0"/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86982CB4-6BBD-F8EA-4AED-91CB6AAEE4DD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861048" y="3755560"/>
            <a:ext cx="1980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()３">
            <a:extLst>
              <a:ext uri="{FF2B5EF4-FFF2-40B4-BE49-F238E27FC236}">
                <a16:creationId xmlns:a16="http://schemas.microsoft.com/office/drawing/2014/main" id="{6EC06BB7-137B-F6D1-98FD-4F94966D40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99228" y="4626684"/>
            <a:ext cx="30277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（　　　　　　　　　　　　　　　　　　　　　　　　　　　　　）</a:t>
            </a:r>
            <a:endParaRPr kumimoji="1" lang="ja-JP" altLang="en-US" sz="1050" dirty="0"/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02CE9B5D-F1F0-25C3-4EF9-75C5EFFA81F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2673272" y="3974514"/>
            <a:ext cx="320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5FEE36E-8A97-AD72-FCBC-282D316CD86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71866" y="3792606"/>
            <a:ext cx="359600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（　　　　　　　　　　　　　　　　                                                 　　　　）</a:t>
            </a:r>
            <a:endParaRPr kumimoji="1" lang="ja-JP" altLang="en-US" sz="1050" dirty="0"/>
          </a:p>
        </p:txBody>
      </p: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3A35986F-D038-A128-F775-446B45D3A96C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465288" y="4809314"/>
            <a:ext cx="2556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03A67A86-6C04-0093-A33B-EE4FCE8002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1222" y="5313040"/>
            <a:ext cx="3377546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100" dirty="0">
                <a:ea typeface="AGENDA人名P正楷書体L1" panose="03000600000000000000"/>
              </a:rPr>
              <a:t>　</a:t>
            </a:r>
            <a:endParaRPr lang="en-US" altLang="ja-JP" sz="1100" dirty="0">
              <a:ea typeface="AGENDA人名P正楷書体L1" panose="03000600000000000000"/>
            </a:endParaRPr>
          </a:p>
        </p:txBody>
      </p: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B52BDFEC-8AB5-5F6A-A238-7F1F36CAC5EF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52073" y="5503293"/>
            <a:ext cx="33775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E073067B-217A-F489-6813-8C6B805B1348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66613" y="6472898"/>
            <a:ext cx="33775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3A6BF111-65E3-C25B-CF7F-688A9E3E8BD9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66613" y="6734754"/>
            <a:ext cx="33775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CD686D50-0BDF-6E63-9A09-4E14DFF28B4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66613" y="6205939"/>
            <a:ext cx="33775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1BCC1D50-7AC6-2EE3-C659-453F6749A1B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66613" y="7004551"/>
            <a:ext cx="337754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A84A5B03-410A-CA61-3625-F1215B4CCE7E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717032" y="9535076"/>
            <a:ext cx="23013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F14D0FF3-023A-F9DC-2823-BD8E4CC50A85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84398" y="9535155"/>
            <a:ext cx="23013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所属勤務先">
            <a:extLst>
              <a:ext uri="{FF2B5EF4-FFF2-40B4-BE49-F238E27FC236}">
                <a16:creationId xmlns:a16="http://schemas.microsoft.com/office/drawing/2014/main" id="{B5DC47EE-2CA3-673A-0930-02FF6FE4C20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35114" y="2127611"/>
            <a:ext cx="925734" cy="435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Bef>
                <a:spcPts val="600"/>
              </a:spcBef>
            </a:pPr>
            <a:r>
              <a:rPr lang="ja-JP" altLang="en-US" sz="105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所属勤務先</a:t>
            </a:r>
            <a:endParaRPr kumimoji="1" lang="en-US" altLang="ja-JP" sz="1000" b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  <a:p>
            <a:pPr algn="ctr">
              <a:lnSpc>
                <a:spcPct val="150000"/>
              </a:lnSpc>
            </a:pP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cxnSp>
        <p:nvCxnSpPr>
          <p:cNvPr id="82" name="直線コネクタ 81">
            <a:extLst>
              <a:ext uri="{FF2B5EF4-FFF2-40B4-BE49-F238E27FC236}">
                <a16:creationId xmlns:a16="http://schemas.microsoft.com/office/drawing/2014/main" id="{9F212978-8D2D-7A94-AA42-D1704EB9EDA5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830178" y="9522310"/>
            <a:ext cx="12961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指導者名">
            <a:extLst>
              <a:ext uri="{FF2B5EF4-FFF2-40B4-BE49-F238E27FC236}">
                <a16:creationId xmlns:a16="http://schemas.microsoft.com/office/drawing/2014/main" id="{665361CF-8A67-8C81-3CFB-7B5FD535127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8680" y="9332722"/>
            <a:ext cx="132718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修練指導者</a:t>
            </a:r>
            <a:r>
              <a:rPr kumimoji="1" lang="en-US" altLang="ja-JP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&lt;</a:t>
            </a:r>
            <a:r>
              <a:rPr kumimoji="1" lang="ja-JP" altLang="en-US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記名</a:t>
            </a:r>
            <a:r>
              <a:rPr kumimoji="1" lang="en-US" altLang="ja-JP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&gt;</a:t>
            </a:r>
            <a:r>
              <a:rPr kumimoji="1" lang="ja-JP" altLang="en-US" sz="105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　　　　　　　　　　</a:t>
            </a:r>
            <a:endParaRPr lang="ja-JP" altLang="en-US" sz="1050" dirty="0"/>
          </a:p>
        </p:txBody>
      </p:sp>
      <p:sp>
        <p:nvSpPr>
          <p:cNvPr id="96" name="()2">
            <a:extLst>
              <a:ext uri="{FF2B5EF4-FFF2-40B4-BE49-F238E27FC236}">
                <a16:creationId xmlns:a16="http://schemas.microsoft.com/office/drawing/2014/main" id="{13B9686E-3C9C-C383-8CE2-1BD057C5FE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02202" y="3788412"/>
            <a:ext cx="3276193" cy="253916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ja-JP" altLang="en-US" sz="1100" dirty="0">
                <a:ea typeface="AGENDA人名P正楷書体L1" panose="03000600000000000000"/>
              </a:rPr>
              <a:t>　</a:t>
            </a:r>
            <a:endParaRPr lang="en-US" altLang="ja-JP" sz="1100" dirty="0">
              <a:ea typeface="AGENDA人名P正楷書体L1" panose="03000600000000000000"/>
            </a:endParaRPr>
          </a:p>
        </p:txBody>
      </p:sp>
      <p:sp>
        <p:nvSpPr>
          <p:cNvPr id="98" name="()3">
            <a:extLst>
              <a:ext uri="{FF2B5EF4-FFF2-40B4-BE49-F238E27FC236}">
                <a16:creationId xmlns:a16="http://schemas.microsoft.com/office/drawing/2014/main" id="{979E4FAF-4E6D-7DC3-EBA6-C3458A08EF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58955" y="4631382"/>
            <a:ext cx="2562333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kumimoji="1" lang="ja-JP" altLang="en-US" sz="1100" dirty="0">
              <a:ea typeface="AGENDA人名P正楷書体L1" panose="03000600000000000000"/>
            </a:endParaRP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DE158B89-34F6-9914-CA8A-B0CBB2C824D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1222" y="6007215"/>
            <a:ext cx="3377546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100" dirty="0">
                <a:ea typeface="AGENDA人名P正楷書体L1" panose="03000600000000000000"/>
              </a:rPr>
              <a:t>　</a:t>
            </a:r>
            <a:endParaRPr lang="en-US" altLang="ja-JP" sz="1100" dirty="0">
              <a:ea typeface="AGENDA人名P正楷書体L1" panose="03000600000000000000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C5F4E0AC-D497-AB26-D144-D974385C55A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1222" y="6291249"/>
            <a:ext cx="3377546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100" dirty="0">
                <a:ea typeface="AGENDA人名P正楷書体L1" panose="03000600000000000000"/>
              </a:rPr>
              <a:t>　</a:t>
            </a:r>
            <a:endParaRPr lang="en-US" altLang="ja-JP" sz="1100" dirty="0">
              <a:ea typeface="AGENDA人名P正楷書体L1" panose="03000600000000000000"/>
            </a:endParaRP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26A17EFD-F816-7FAA-0A8E-D570DC8A4A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1222" y="6554883"/>
            <a:ext cx="3377546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100" dirty="0">
                <a:ea typeface="AGENDA人名P正楷書体L1" panose="03000600000000000000"/>
              </a:rPr>
              <a:t>　</a:t>
            </a:r>
            <a:endParaRPr lang="en-US" altLang="ja-JP" sz="1100" dirty="0">
              <a:ea typeface="AGENDA人名P正楷書体L1" panose="03000600000000000000"/>
            </a:endParaRP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20C3ED05-F9F1-FA68-6046-63985AE0BB3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1222" y="6824259"/>
            <a:ext cx="3377546" cy="2539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100" dirty="0">
                <a:ea typeface="AGENDA人名P正楷書体L1" panose="03000600000000000000"/>
              </a:rPr>
              <a:t>　</a:t>
            </a:r>
            <a:endParaRPr lang="en-US" altLang="ja-JP" sz="1100" dirty="0">
              <a:ea typeface="AGENDA人名P正楷書体L1" panose="03000600000000000000"/>
            </a:endParaRPr>
          </a:p>
        </p:txBody>
      </p:sp>
      <p:sp>
        <p:nvSpPr>
          <p:cNvPr id="106" name="同所属">
            <a:extLst>
              <a:ext uri="{FF2B5EF4-FFF2-40B4-BE49-F238E27FC236}">
                <a16:creationId xmlns:a16="http://schemas.microsoft.com/office/drawing/2014/main" id="{75E2CCDB-776B-6495-09E8-F601A47E4F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66535" y="9273481"/>
            <a:ext cx="5940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solidFill>
                  <a:srgbClr val="000000"/>
                </a:solidFill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同</a:t>
            </a:r>
            <a:r>
              <a:rPr kumimoji="1" lang="ja-JP" altLang="en-US" sz="1050" b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所属　　　　　　　　　　　　　　　　　　　　　　　　　</a:t>
            </a:r>
            <a:r>
              <a:rPr kumimoji="1" lang="ja-JP" altLang="en-US" sz="1800" b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GENDA人名P正楷書体L1" panose="03000600000000000000" pitchFamily="66" charset="-128"/>
                <a:ea typeface="AGENDA人名P正楷書体L1" panose="03000600000000000000" pitchFamily="66" charset="-128"/>
                <a:cs typeface="Century"/>
              </a:rPr>
              <a:t> </a:t>
            </a:r>
            <a:endParaRPr lang="ja-JP" altLang="en-US" dirty="0"/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DB560F1A-A631-CC3A-305E-9277842B298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60550" y="9345488"/>
            <a:ext cx="2257784" cy="25391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kumimoji="1" lang="ja-JP" altLang="en-US" sz="1050" dirty="0">
                <a:ea typeface="AGENDA人名P正楷書体L1" panose="03000600000000000000"/>
              </a:rPr>
              <a:t>　　</a:t>
            </a:r>
          </a:p>
        </p:txBody>
      </p:sp>
      <p:sp>
        <p:nvSpPr>
          <p:cNvPr id="110" name="場所">
            <a:extLst>
              <a:ext uri="{FF2B5EF4-FFF2-40B4-BE49-F238E27FC236}">
                <a16:creationId xmlns:a16="http://schemas.microsoft.com/office/drawing/2014/main" id="{F2951864-B62E-D6B2-7090-E19B59156D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75088" y="2579667"/>
            <a:ext cx="20162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ea typeface="AGENDA人名P正楷書体L1" panose="03000600000000000000"/>
              </a:rPr>
              <a:t> </a:t>
            </a:r>
            <a:endParaRPr kumimoji="1" lang="ja-JP" altLang="en-US" sz="1050" dirty="0">
              <a:ea typeface="AGENDA人名P正楷書体L1" panose="03000600000000000000"/>
            </a:endParaRPr>
          </a:p>
        </p:txBody>
      </p:sp>
      <p:sp>
        <p:nvSpPr>
          <p:cNvPr id="112" name="勤務先">
            <a:extLst>
              <a:ext uri="{FF2B5EF4-FFF2-40B4-BE49-F238E27FC236}">
                <a16:creationId xmlns:a16="http://schemas.microsoft.com/office/drawing/2014/main" id="{B11E3846-B535-5368-90D1-B7DD3C1E034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16832" y="2222405"/>
            <a:ext cx="36888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ea typeface="AGENDA人名P正楷書体L1" panose="03000600000000000000"/>
              </a:rPr>
              <a:t>　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9D4D498-347B-4CA2-3FE2-023ACC099BA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04763" y="2579356"/>
            <a:ext cx="504056" cy="299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000" b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場所</a:t>
            </a: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DDC24CF-6C52-ABA2-DD70-16E3E8A4CCC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0830" y="2570379"/>
            <a:ext cx="1177669" cy="308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開催年月日</a:t>
            </a:r>
            <a:r>
              <a:rPr lang="en-US" altLang="ja-JP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/</a:t>
            </a:r>
            <a:r>
              <a:rPr lang="ja-JP" altLang="en-US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時間　　</a:t>
            </a:r>
            <a:r>
              <a:rPr lang="en-US" altLang="ja-JP" sz="1000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 </a:t>
            </a:r>
            <a:r>
              <a:rPr lang="ja-JP" altLang="en-US" sz="1000" u="sng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　　　　　　　</a:t>
            </a:r>
            <a:r>
              <a:rPr lang="en-US" altLang="ja-JP" sz="1000" u="sng" dirty="0">
                <a:latin typeface="Meiryo UI" panose="020B0604030504040204" pitchFamily="50" charset="-128"/>
                <a:ea typeface="AGENDA人名P正楷書体L1" panose="03000600000000000000"/>
                <a:cs typeface="Century"/>
              </a:rPr>
              <a:t>     </a:t>
            </a:r>
            <a:endParaRPr lang="en-US" altLang="ja-JP" sz="100" i="1" u="sng" dirty="0">
              <a:latin typeface="Meiryo UI" panose="020B0604030504040204" pitchFamily="50" charset="-128"/>
              <a:ea typeface="AGENDA人名P正楷書体L1" panose="03000600000000000000"/>
              <a:cs typeface="Century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8E7E7173-40E9-C8EE-8654-0BB4243E6B1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356491" y="2803110"/>
            <a:ext cx="242922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919D0CA8-78A2-DEF8-23ED-949D09DD2B00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4164803" y="2803110"/>
            <a:ext cx="23042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8AD5FF6-A55A-79EC-7D80-C7AC2D7FB2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56492" y="2623811"/>
            <a:ext cx="24292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ea typeface="AGENDA人名P正楷書体L1" panose="03000600000000000000"/>
              </a:rPr>
              <a:t>　年　月　日　　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r>
              <a:rPr lang="ja-JP" altLang="en-US" sz="1050" dirty="0">
                <a:ea typeface="AGENDA人名P正楷書体L1" panose="03000600000000000000"/>
              </a:rPr>
              <a:t>：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r>
              <a:rPr lang="ja-JP" altLang="en-US" sz="1050" dirty="0">
                <a:ea typeface="AGENDA人名P正楷書体L1" panose="03000600000000000000"/>
              </a:rPr>
              <a:t>－ 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r>
              <a:rPr lang="ja-JP" altLang="en-US" sz="1050" dirty="0">
                <a:ea typeface="AGENDA人名P正楷書体L1" panose="03000600000000000000"/>
              </a:rPr>
              <a:t>：</a:t>
            </a:r>
            <a:r>
              <a:rPr lang="en-US" altLang="ja-JP" sz="1050" dirty="0">
                <a:ea typeface="AGENDA人名P正楷書体L1" panose="03000600000000000000"/>
              </a:rPr>
              <a:t>00</a:t>
            </a:r>
            <a:endParaRPr kumimoji="1" lang="ja-JP" altLang="en-US" sz="1050" dirty="0">
              <a:ea typeface="AGENDA人名P正楷書体L1" panose="0300060000000000000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E7A61D2-EE69-5058-9260-70BB9DFE428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64803" y="2601271"/>
            <a:ext cx="23042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ea typeface="AGENDA人名P正楷書体L1" panose="03000600000000000000"/>
              </a:rPr>
              <a:t>　</a:t>
            </a:r>
          </a:p>
        </p:txBody>
      </p:sp>
      <p:sp>
        <p:nvSpPr>
          <p:cNvPr id="34" name="()3">
            <a:extLst>
              <a:ext uri="{FF2B5EF4-FFF2-40B4-BE49-F238E27FC236}">
                <a16:creationId xmlns:a16="http://schemas.microsoft.com/office/drawing/2014/main" id="{AAD879E7-B008-C610-BAFD-AD2364EC200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04764" y="3561118"/>
            <a:ext cx="2073632" cy="253916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endParaRPr kumimoji="1" lang="ja-JP" altLang="en-US" sz="1100" dirty="0">
              <a:ea typeface="AGENDA人名P正楷書体L1" panose="0300060000000000000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CEB7A035-0DF7-EF27-DCE4-7F35183F252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91419" y="1761669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600" dirty="0">
              <a:ea typeface="AGENDA人名P正楷書体L1" panose="03000600000000000000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7F0F635-BBB4-F5F3-4FBB-A5D86D7AAB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32921" y="9328350"/>
            <a:ext cx="1293401" cy="25391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kumimoji="1" lang="ja-JP" altLang="en-US" sz="1050" dirty="0">
                <a:ea typeface="AGENDA人名P正楷書体L1" panose="03000600000000000000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163646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053F4FB66753641A21CF4DC93A4BB57" ma:contentTypeVersion="5" ma:contentTypeDescription="新しいドキュメントを作成します。" ma:contentTypeScope="" ma:versionID="ba4c385fa0faba864130eedbb2e8783b">
  <xsd:schema xmlns:xsd="http://www.w3.org/2001/XMLSchema" xmlns:xs="http://www.w3.org/2001/XMLSchema" xmlns:p="http://schemas.microsoft.com/office/2006/metadata/properties" xmlns:ns3="f5fb5695-8f3f-440a-82ed-99fbb2acf4a6" targetNamespace="http://schemas.microsoft.com/office/2006/metadata/properties" ma:root="true" ma:fieldsID="852e3ba0009de016f162821f7338d7d1" ns3:_="">
    <xsd:import namespace="f5fb5695-8f3f-440a-82ed-99fbb2acf4a6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fb5695-8f3f-440a-82ed-99fbb2acf4a6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62F4F3-7854-4F24-89EB-493C9408E9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fb5695-8f3f-440a-82ed-99fbb2acf4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848685-28A2-48FC-BD6D-A0C0AC1D1AAE}">
  <ds:schemaRefs>
    <ds:schemaRef ds:uri="f5fb5695-8f3f-440a-82ed-99fbb2acf4a6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BADE7FE2-6D3F-4F82-B73F-3400B88575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292</Words>
  <Application>Microsoft Office PowerPoint</Application>
  <PresentationFormat>A4 210 x 297 mm</PresentationFormat>
  <Paragraphs>50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AGENDA人名P正楷書体L1</vt:lpstr>
      <vt:lpstr>Meiryo UI</vt:lpstr>
      <vt:lpstr>Arial</vt:lpstr>
      <vt:lpstr>Book Antiqua</vt:lpstr>
      <vt:lpstr>Calibri</vt:lpstr>
      <vt:lpstr>Century</vt:lpstr>
      <vt:lpstr>Wingdings</vt:lpstr>
      <vt:lpstr>Office ​​テーマ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Mizuno</dc:creator>
  <cp:lastModifiedBy>jats_13</cp:lastModifiedBy>
  <cp:revision>89</cp:revision>
  <cp:lastPrinted>2015-05-22T14:33:03Z</cp:lastPrinted>
  <dcterms:created xsi:type="dcterms:W3CDTF">2015-05-13T12:33:07Z</dcterms:created>
  <dcterms:modified xsi:type="dcterms:W3CDTF">2024-05-31T08:57:23Z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0x010100C053F4FB66753641A21CF4DC93A4BB57</vt:lpwstr>
  </property>
</Properties>
</file>