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紀彦" initials="紀彦" lastIdx="3" clrIdx="0">
    <p:extLst>
      <p:ext uri="{19B8F6BF-5375-455C-9EA6-DF929625EA0E}">
        <p15:presenceInfo xmlns:p15="http://schemas.microsoft.com/office/powerpoint/2012/main" userId="S::shiyanor@hama-med.ac.jp::acc3627e-71cd-46c1-968e-ea031f3286e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>
      <p:cViewPr>
        <p:scale>
          <a:sx n="90" d="100"/>
          <a:sy n="90" d="100"/>
        </p:scale>
        <p:origin x="1060" y="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39018-0102-4C81-AC32-B02D4D064D29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A3C7E-F93D-4EA6-952F-57681DD26C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25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A3C7E-F93D-4EA6-952F-57681DD26CF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97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5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63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3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6387" y="396706"/>
            <a:ext cx="1671638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1478" y="396706"/>
            <a:ext cx="4900613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8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90"/>
            <a:ext cx="5829300" cy="216693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493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298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47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5972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46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895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451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1944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1478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1903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43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4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2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12"/>
            <a:ext cx="3833812" cy="8454497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34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215"/>
            </a:lvl1pPr>
            <a:lvl2pPr marL="316493" indent="0">
              <a:buNone/>
              <a:defRPr sz="1938"/>
            </a:lvl2pPr>
            <a:lvl3pPr marL="632987" indent="0">
              <a:buNone/>
              <a:defRPr sz="1662"/>
            </a:lvl3pPr>
            <a:lvl4pPr marL="949479" indent="0">
              <a:buNone/>
              <a:defRPr sz="1385"/>
            </a:lvl4pPr>
            <a:lvl5pPr marL="1265972" indent="0">
              <a:buNone/>
              <a:defRPr sz="1385"/>
            </a:lvl5pPr>
            <a:lvl6pPr marL="1582466" indent="0">
              <a:buNone/>
              <a:defRPr sz="1385"/>
            </a:lvl6pPr>
            <a:lvl7pPr marL="1898958" indent="0">
              <a:buNone/>
              <a:defRPr sz="1385"/>
            </a:lvl7pPr>
            <a:lvl8pPr marL="2215451" indent="0">
              <a:buNone/>
              <a:defRPr sz="1385"/>
            </a:lvl8pPr>
            <a:lvl9pPr marL="2531944" indent="0">
              <a:buNone/>
              <a:defRPr sz="13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3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401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9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2987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70" indent="-237370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01" indent="-19780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33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724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218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712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205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699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191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493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2987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9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5972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466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8958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451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1944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47E2F2E-7720-98B9-2644-9D12FA5BE4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3" y="200472"/>
            <a:ext cx="6446814" cy="9505056"/>
          </a:xfrm>
          <a:prstGeom prst="roundRect">
            <a:avLst>
              <a:gd name="adj" fmla="val 153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2" y="920552"/>
            <a:ext cx="64468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400" b="1" i="1" dirty="0">
                <a:solidFill>
                  <a:srgbClr val="000000"/>
                </a:solidFill>
                <a:latin typeface="Book Antiqua" panose="02040602050305030304" pitchFamily="18" charset="0"/>
                <a:ea typeface="Trajan Pro" charset="0"/>
                <a:cs typeface="Trajan Pro" charset="0"/>
              </a:rPr>
              <a:t>Off-the-Job Training</a:t>
            </a:r>
            <a:r>
              <a:rPr lang="ja-JP" altLang="en-US" sz="24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証明書</a:t>
            </a:r>
            <a:endParaRPr lang="en-US" altLang="ja-JP" sz="2400" b="1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9" name="正方形/長方形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345" y="8697416"/>
            <a:ext cx="6239303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>
              <a:lnSpc>
                <a:spcPct val="150000"/>
              </a:lnSpc>
            </a:pP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署名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r>
              <a:rPr kumimoji="1" lang="ja-JP" altLang="en-US" sz="11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1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　　　　　　　　　　　　　　　　　　　　　　　</a:t>
            </a:r>
            <a:r>
              <a:rPr lang="en-US" altLang="ja-JP" sz="100" i="1" u="sng" dirty="0">
                <a:solidFill>
                  <a:schemeClr val="bg1"/>
                </a:solidFill>
                <a:latin typeface="Century"/>
                <a:cs typeface="Century"/>
              </a:rPr>
              <a:t>.</a:t>
            </a:r>
          </a:p>
          <a:p>
            <a:pPr marL="17018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修練指導者の署名をコピーして別日程の証明書に使い回す行為は認められません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13" name="officeArt object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9665" y="405418"/>
            <a:ext cx="5178669" cy="299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35169" tIns="35169" rIns="35169" bIns="35169" numCol="1" anchor="t">
            <a:noAutofit/>
          </a:bodyPr>
          <a:lstStyle/>
          <a:p>
            <a:pPr algn="ctr"/>
            <a:r>
              <a:rPr lang="ja-JP" altLang="en-US" sz="1315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　主催団体名／企画名</a:t>
            </a:r>
            <a:endParaRPr lang="en-US" sz="1315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3" name="正方形/長方形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1" y="1299756"/>
            <a:ext cx="6446814" cy="319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下記のものが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《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係数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×1.5》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に該当するトレーニングを修了したことを証明する</a:t>
            </a:r>
            <a:endParaRPr lang="en-US" altLang="ja-JP" sz="1100" dirty="0">
              <a:solidFill>
                <a:srgbClr val="000000"/>
              </a:solidFill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65BE87-635A-79CF-1FEE-E9286A6E77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1000" y="3103261"/>
            <a:ext cx="6156000" cy="4979812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bIns="3600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sz="7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方法　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実施したものに✓マークを入れること</a:t>
            </a:r>
            <a:endParaRPr lang="en-US" altLang="ja-JP" sz="16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9875" lvl="1">
              <a:lnSpc>
                <a:spcPct val="150000"/>
              </a:lnSpc>
              <a:buSzPct val="85000"/>
            </a:pP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摘出・ 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3D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プリント臓器：</a:t>
            </a:r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ブタ心、その他　　　　　　　　　　　　　</a:t>
            </a:r>
            <a:endParaRPr lang="en-US" altLang="ja-JP" sz="105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9875" lvl="1">
              <a:lnSpc>
                <a:spcPct val="150000"/>
              </a:lnSpc>
              <a:buSzPct val="85000"/>
            </a:pP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シミュレーター：</a:t>
            </a:r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名称　　　　　　　　　</a:t>
            </a:r>
            <a:endParaRPr lang="en-US" altLang="ja-JP" sz="105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85750" indent="-285750">
              <a:lnSpc>
                <a:spcPct val="15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座学内容　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実技に関連した内容であること、トレーニング経験時間としては計上しないこと</a:t>
            </a:r>
            <a:endParaRPr lang="en-US" altLang="ja-JP" sz="14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 </a:t>
            </a:r>
          </a:p>
          <a:p>
            <a:pPr marL="285750" indent="-285750">
              <a:lnSpc>
                <a:spcPct val="15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実技内容　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時間は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分（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=0.5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単位）を最小とすること</a:t>
            </a:r>
            <a:endParaRPr lang="en-US" altLang="ja-JP" sz="16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            </a:t>
            </a:r>
            <a:endParaRPr lang="en-US" altLang="ja-JP" sz="12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en-US" altLang="ja-JP" sz="11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ja-JP" altLang="en-US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</a:t>
            </a:r>
            <a:r>
              <a:rPr lang="en-US" altLang="ja-JP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                                                                   </a:t>
            </a:r>
            <a:endParaRPr lang="en-US" altLang="ja-JP" sz="12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ja-JP" altLang="en-US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</a:t>
            </a:r>
            <a:r>
              <a:rPr lang="en-US" altLang="ja-JP" sz="12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                                                                   </a:t>
            </a:r>
          </a:p>
          <a:p>
            <a:pPr marL="357187" lvl="1">
              <a:lnSpc>
                <a:spcPct val="150000"/>
              </a:lnSpc>
              <a:buSzPct val="85000"/>
            </a:pPr>
            <a:endParaRPr lang="en-US" altLang="ja-JP" sz="12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実時間で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時間に満たない時間数は切り捨てて記載のうえ、切り捨て後の時間数（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時間の倍数）に係数をかけること、　　また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単位未満は切り捨てること</a:t>
            </a: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実技に関する座学を必須とし、摘出・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3D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プリント臓器やシミュレーターを用いた場合で、かつ関係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3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学会が公式に関与し　　ていない企画の場合にはｘ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1.5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の係数を適用できる</a:t>
            </a:r>
            <a:endParaRPr lang="en-US" altLang="ja-JP" sz="800" dirty="0">
              <a:solidFill>
                <a:srgbClr val="000000"/>
              </a:solidFill>
              <a:ea typeface="AGENDA人名P正楷書体L1" panose="03000600000000000000" pitchFamily="66" charset="-128"/>
            </a:endParaRPr>
          </a:p>
          <a:p>
            <a:pPr marL="266700" lvl="1" indent="-95250">
              <a:lnSpc>
                <a:spcPts val="600"/>
              </a:lnSpc>
              <a:buSzPct val="80000"/>
              <a:buFont typeface="Arial" panose="020B0604020202020204" pitchFamily="34" charset="0"/>
              <a:buChar char="•"/>
            </a:pPr>
            <a:endParaRPr lang="en-US" altLang="ja-JP" sz="800" dirty="0">
              <a:solidFill>
                <a:srgbClr val="000000"/>
              </a:solidFill>
              <a:ea typeface="AGENDA人名P正楷書体L1" panose="03000600000000000000" pitchFamily="66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68039B8-E92B-EC6A-0D88-5D5D2D1836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16832" y="272480"/>
            <a:ext cx="504056" cy="4625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</a:rPr>
              <a:t>団体ロゴ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FC3748-D06D-A054-4513-E48E5A8219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3320" y="6990145"/>
            <a:ext cx="5796000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 wrap="square" lIns="36000" tIns="0" rIns="36000" bIns="0" rtlCol="0" anchor="ctr" anchorCtr="0">
            <a:spAutoFit/>
          </a:bodyPr>
          <a:lstStyle/>
          <a:p>
            <a:pPr marR="0" lvl="0" algn="ctr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実技時間　計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×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1.5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=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0641043-6205-32F4-3743-38EF214E11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60848" y="1735154"/>
            <a:ext cx="631119" cy="481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氏名</a:t>
            </a:r>
            <a:endParaRPr lang="en-US" altLang="ja-JP" sz="100" u="sng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BD3FF84-6B6B-92EB-4AAB-F21912D230F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564904" y="2094397"/>
            <a:ext cx="2376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2D470C8-0ACC-457E-C32F-0F4CEF99CF3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060848" y="2504728"/>
            <a:ext cx="3456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2A9BB4C-5641-8DFF-31A7-F70FE65F37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68760" y="2213368"/>
            <a:ext cx="864096" cy="435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</a:pPr>
            <a:r>
              <a:rPr lang="ja-JP" altLang="en-US" sz="105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所属勤務先</a:t>
            </a:r>
            <a:endParaRPr kumimoji="1" lang="en-US" altLang="ja-JP" sz="1000" b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8E38051-3EA1-6C7C-192A-50FACE64BE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71310" y="3949854"/>
            <a:ext cx="3766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（　　　　　　　　　　　　　　　　　　　　　　　　　　　　　　　　　   　　　）</a:t>
            </a:r>
            <a:endParaRPr kumimoji="1" lang="ja-JP" altLang="en-US" sz="1050" dirty="0"/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5B9AAB59-06B8-E8E9-FA79-887F8CE02A0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636912" y="4152350"/>
            <a:ext cx="324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23FD397A-21F0-4426-2683-231E829D2C5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16732" y="5889104"/>
            <a:ext cx="342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0999A8CE-C2C5-AD39-B4CB-136E3BD639F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16732" y="6153133"/>
            <a:ext cx="342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5BD62AA8-8928-CE1F-E50C-C5CEF6F2B77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16732" y="6417162"/>
            <a:ext cx="342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E7E42C83-1D1B-A74B-C29F-3B17A8AA7E7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16732" y="6681192"/>
            <a:ext cx="342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D5333B1A-2519-81EB-7A47-45E51BCA8FE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844824" y="9535076"/>
            <a:ext cx="12961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E5065E6F-9960-73C3-FA2F-7F6D1F05250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717032" y="9535076"/>
            <a:ext cx="23013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F6473182-0851-B028-6CBF-B65BF72B8A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2586" y="9345488"/>
            <a:ext cx="133424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記名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</a:t>
            </a:r>
            <a:endParaRPr lang="ja-JP" altLang="en-US" sz="1050" dirty="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5FDB800A-D32F-1F55-B5B8-173483BD54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93925" y="9249881"/>
            <a:ext cx="667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同</a:t>
            </a:r>
            <a:r>
              <a:rPr kumimoji="1" lang="ja-JP" altLang="en-US" sz="105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所属　　　　　　　　　　　　　　</a:t>
            </a:r>
            <a:r>
              <a:rPr kumimoji="1" lang="ja-JP" altLang="en-US" sz="180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ja-JP" altLang="en-US" dirty="0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BF269EC8-DB76-61C3-A9C3-D87E95EFDEB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6729" y="4857856"/>
            <a:ext cx="3422479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F8284256-79CA-2C9A-67EC-06306D8535D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16732" y="5080010"/>
            <a:ext cx="342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7D019098-7B15-F12A-BACD-EE1959FB75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55378" y="1813535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ea typeface="AGENDA人名P正楷書体L1" panose="03000600000000000000"/>
              </a:rPr>
              <a:t>　</a:t>
            </a:r>
            <a:endParaRPr kumimoji="1" lang="ja-JP" altLang="en-US" sz="1600" dirty="0">
              <a:ea typeface="AGENDA人名P正楷書体L1" panose="03000600000000000000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69DD25A0-2D82-E192-ECB2-F1BC5AFA3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95692" y="3663631"/>
            <a:ext cx="1512168" cy="25391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ja-JP" sz="1050" dirty="0">
                <a:ea typeface="AGENDA人名P正楷書体L1" panose="03000600000000000000"/>
              </a:rPr>
              <a:t> </a:t>
            </a:r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427A2489-4EB6-23AB-CD17-3361810617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38867" y="3959967"/>
            <a:ext cx="3276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A80A7295-B638-79E6-0760-B262380F74D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389" y="5682064"/>
            <a:ext cx="3422479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709FF93-E37F-0FBB-5969-874F7A9DAB5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389" y="6205524"/>
            <a:ext cx="3422479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F107F18E-4F33-6871-04C7-EF5A80B6257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6728" y="5934759"/>
            <a:ext cx="3422479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87BAD76D-F94E-C806-A219-8ACFA8FE0F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389" y="6484756"/>
            <a:ext cx="3422479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2B5A3704-9774-3016-0A62-870A7099CD8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44824" y="9346503"/>
            <a:ext cx="1296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209BC21D-FDF8-D63D-D7A4-14C76452FC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17032" y="9339910"/>
            <a:ext cx="2301302" cy="25391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9D4C6C4-B2AA-CE1A-A5AC-C14FC4FC77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9040" y="2637527"/>
            <a:ext cx="504056" cy="299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場所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555D681-EDAE-32CA-8A31-4C57D3040A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5107" y="2628550"/>
            <a:ext cx="1177669" cy="30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開催年月日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/</a:t>
            </a: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時間　　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</a:t>
            </a:r>
            <a:r>
              <a:rPr lang="ja-JP" altLang="en-US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　　　　　　　</a:t>
            </a:r>
            <a:r>
              <a:rPr lang="en-US" altLang="ja-JP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    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200954A3-EA6E-DFB9-A0BC-E382B2D118B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340768" y="2861281"/>
            <a:ext cx="24292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9415C34-1CCE-F3F9-AA0D-A334F8F7037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149080" y="2861281"/>
            <a:ext cx="2304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EF22A03-5DC6-86F2-365D-2CDB954812F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51320" y="2689014"/>
            <a:ext cx="24292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ea typeface="AGENDA人名P正楷書体L1" panose="03000600000000000000"/>
              </a:rPr>
              <a:t>　年　月　日　　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－ 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F19645E-FB84-117A-84E7-FC9F6E26FBB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79424" y="2678779"/>
            <a:ext cx="23042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6FD02F0-87C8-9BE7-10E7-8EF7DB4F90F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52019" y="3685825"/>
            <a:ext cx="23782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（　　　　　　　　　　　　　　　　  　　　　　　）</a:t>
            </a:r>
            <a:endParaRPr kumimoji="1" lang="ja-JP" altLang="en-US" sz="1050" dirty="0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D5EF9842-6D38-4BF4-6C1B-2A682CFA4F3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897272" y="3872880"/>
            <a:ext cx="198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000D590-A78D-A4BC-53A4-905B93BDED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9391" y="3684385"/>
            <a:ext cx="1980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40" name="勤務先">
            <a:extLst>
              <a:ext uri="{FF2B5EF4-FFF2-40B4-BE49-F238E27FC236}">
                <a16:creationId xmlns:a16="http://schemas.microsoft.com/office/drawing/2014/main" id="{A995FD6C-01C2-0DDC-1E7E-5707949C49F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77405" y="2280806"/>
            <a:ext cx="34398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63646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247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AGENDA人名P正楷書体L1</vt:lpstr>
      <vt:lpstr>Meiryo UI</vt:lpstr>
      <vt:lpstr>Arial</vt:lpstr>
      <vt:lpstr>Book Antiqua</vt:lpstr>
      <vt:lpstr>Calibri</vt:lpstr>
      <vt:lpstr>Century</vt:lpstr>
      <vt:lpstr>Wingdings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Mizuno</dc:creator>
  <cp:lastModifiedBy>jats_13</cp:lastModifiedBy>
  <cp:revision>92</cp:revision>
  <cp:lastPrinted>2015-05-22T14:33:03Z</cp:lastPrinted>
  <dcterms:created xsi:type="dcterms:W3CDTF">2015-05-13T12:33:07Z</dcterms:created>
  <dcterms:modified xsi:type="dcterms:W3CDTF">2024-05-31T09:02:39Z</dcterms:modified>
</cp:coreProperties>
</file>